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8" r:id="rId2"/>
    <p:sldId id="312" r:id="rId3"/>
    <p:sldId id="334" r:id="rId4"/>
    <p:sldId id="319" r:id="rId5"/>
    <p:sldId id="325" r:id="rId6"/>
    <p:sldId id="326" r:id="rId7"/>
    <p:sldId id="318" r:id="rId8"/>
    <p:sldId id="339" r:id="rId9"/>
    <p:sldId id="340" r:id="rId10"/>
    <p:sldId id="335" r:id="rId11"/>
    <p:sldId id="344" r:id="rId12"/>
    <p:sldId id="341" r:id="rId13"/>
    <p:sldId id="342" r:id="rId14"/>
    <p:sldId id="345" r:id="rId15"/>
    <p:sldId id="343" r:id="rId16"/>
    <p:sldId id="346" r:id="rId17"/>
    <p:sldId id="348" r:id="rId18"/>
    <p:sldId id="349" r:id="rId19"/>
    <p:sldId id="347" r:id="rId20"/>
    <p:sldId id="337" r:id="rId21"/>
    <p:sldId id="351" r:id="rId22"/>
    <p:sldId id="352" r:id="rId23"/>
    <p:sldId id="353" r:id="rId24"/>
    <p:sldId id="350" r:id="rId25"/>
    <p:sldId id="354" r:id="rId26"/>
    <p:sldId id="33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9B5"/>
    <a:srgbClr val="69685B"/>
    <a:srgbClr val="FE12ED"/>
    <a:srgbClr val="66A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5" autoAdjust="0"/>
    <p:restoredTop sz="86364" autoAdjust="0"/>
  </p:normalViewPr>
  <p:slideViewPr>
    <p:cSldViewPr snapToGrid="0" snapToObjects="1">
      <p:cViewPr varScale="1">
        <p:scale>
          <a:sx n="80" d="100"/>
          <a:sy n="80" d="100"/>
        </p:scale>
        <p:origin x="512" y="184"/>
      </p:cViewPr>
      <p:guideLst/>
    </p:cSldViewPr>
  </p:slideViewPr>
  <p:outlineViewPr>
    <p:cViewPr>
      <p:scale>
        <a:sx n="33" d="100"/>
        <a:sy n="33" d="100"/>
      </p:scale>
      <p:origin x="0" y="-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3216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9EDB-3FDD-4915-A3CE-62FA29C01A32}" type="datetimeFigureOut">
              <a:rPr lang="en-US" smtClean="0"/>
              <a:t>12/5/22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2649-1860-4D03-9360-22C2D8836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61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499FB-0CC7-453D-9493-CBDCD6D233E2}" type="datetimeFigureOut">
              <a:rPr lang="en-US" smtClean="0"/>
              <a:t>12/5/22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6A24B-926E-40EB-9E1B-5321DC37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94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lnSpc>
        <a:spcPct val="110000"/>
      </a:lnSpc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57200" indent="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Save this document with a new name before you begin work.</a:t>
            </a:r>
          </a:p>
          <a:p>
            <a:pPr marL="0" indent="0">
              <a:buNone/>
            </a:pPr>
            <a:r>
              <a:rPr lang="en-US" sz="1200" dirty="0"/>
              <a:t>When adding a new slide, click on the small arrow next to “New Slide” on the toolbar. Select the layout that will best fit the content you want to add.</a:t>
            </a:r>
          </a:p>
          <a:p>
            <a:pPr marL="0" indent="0">
              <a:buNone/>
            </a:pPr>
            <a:r>
              <a:rPr lang="en-US" sz="1200" dirty="0"/>
              <a:t>Change the layout of an existing slide: click the “Layout” button on the top toolbar to reformat your existing content to another master slide.</a:t>
            </a:r>
          </a:p>
          <a:p>
            <a:pPr marL="0" indent="0">
              <a:buNone/>
            </a:pPr>
            <a:r>
              <a:rPr lang="en-US" sz="1200" dirty="0"/>
              <a:t>Refer to </a:t>
            </a:r>
            <a:r>
              <a:rPr lang="en-US" sz="1200" b="1" dirty="0" err="1"/>
              <a:t>utdallas.edu</a:t>
            </a:r>
            <a:r>
              <a:rPr lang="en-US" sz="1200" b="1" dirty="0"/>
              <a:t>/brand</a:t>
            </a:r>
            <a:r>
              <a:rPr lang="en-US" sz="1200" dirty="0"/>
              <a:t> for specific rules on using the University logos and wordmarks.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09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Save this document with a new name before you begin work.</a:t>
            </a:r>
          </a:p>
          <a:p>
            <a:pPr marL="0" indent="0">
              <a:buNone/>
            </a:pPr>
            <a:r>
              <a:rPr lang="en-US" sz="1200" dirty="0"/>
              <a:t>When adding a new slide, click on the small arrow next to “New Slide” on the toolbar. Select the layout that will best fit the content you want to add.</a:t>
            </a:r>
          </a:p>
          <a:p>
            <a:pPr marL="0" indent="0">
              <a:buNone/>
            </a:pPr>
            <a:r>
              <a:rPr lang="en-US" sz="1200" dirty="0"/>
              <a:t>Change the layout of an existing slide: click the “Layout” button on the top toolbar to reformat your existing content to another master slide.</a:t>
            </a:r>
          </a:p>
          <a:p>
            <a:pPr marL="0" indent="0">
              <a:buNone/>
            </a:pPr>
            <a:r>
              <a:rPr lang="en-US" sz="1200" dirty="0"/>
              <a:t>Refer to </a:t>
            </a:r>
            <a:r>
              <a:rPr lang="en-US" sz="1200" b="1" dirty="0" err="1"/>
              <a:t>utdallas.edu</a:t>
            </a:r>
            <a:r>
              <a:rPr lang="en-US" sz="1200" b="1" dirty="0"/>
              <a:t>/brand</a:t>
            </a:r>
            <a:r>
              <a:rPr lang="en-US" sz="1200" dirty="0"/>
              <a:t> for specific rules on using the University logos and wordmarks.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68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 anchor="ctr"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4620890"/>
            <a:ext cx="10377927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2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04048" y="1732950"/>
            <a:ext cx="10373553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14891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 anchor="ctr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4620890"/>
            <a:ext cx="10377927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04048" y="1732950"/>
            <a:ext cx="10373553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>
              <a:cxnSpLocks/>
            </p:cNvCxnSpPr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507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-2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127050"/>
            <a:ext cx="5192783" cy="3555295"/>
          </a:xfrm>
        </p:spPr>
        <p:txBody>
          <a:bodyPr anchor="ctr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5024927"/>
            <a:ext cx="5192851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904048" y="1009936"/>
            <a:ext cx="51884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6"/>
          <p:cNvSpPr>
            <a:spLocks/>
          </p:cNvSpPr>
          <p:nvPr userDrawn="1"/>
        </p:nvSpPr>
        <p:spPr bwMode="auto">
          <a:xfrm>
            <a:off x="906298" y="4802043"/>
            <a:ext cx="5161797" cy="103187"/>
          </a:xfrm>
          <a:custGeom>
            <a:avLst/>
            <a:gdLst>
              <a:gd name="T0" fmla="*/ 0 w 4608"/>
              <a:gd name="T1" fmla="*/ 0 h 65"/>
              <a:gd name="T2" fmla="*/ 224 w 4608"/>
              <a:gd name="T3" fmla="*/ 0 h 65"/>
              <a:gd name="T4" fmla="*/ 286 w 4608"/>
              <a:gd name="T5" fmla="*/ 65 h 65"/>
              <a:gd name="T6" fmla="*/ 349 w 4608"/>
              <a:gd name="T7" fmla="*/ 0 h 65"/>
              <a:gd name="T8" fmla="*/ 4608 w 4608"/>
              <a:gd name="T9" fmla="*/ 0 h 65"/>
              <a:gd name="connsiteX0" fmla="*/ 0 w 4977"/>
              <a:gd name="connsiteY0" fmla="*/ 0 h 10000"/>
              <a:gd name="connsiteX1" fmla="*/ 486 w 4977"/>
              <a:gd name="connsiteY1" fmla="*/ 0 h 10000"/>
              <a:gd name="connsiteX2" fmla="*/ 621 w 4977"/>
              <a:gd name="connsiteY2" fmla="*/ 10000 h 10000"/>
              <a:gd name="connsiteX3" fmla="*/ 757 w 4977"/>
              <a:gd name="connsiteY3" fmla="*/ 0 h 10000"/>
              <a:gd name="connsiteX4" fmla="*/ 4977 w 497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" h="10000">
                <a:moveTo>
                  <a:pt x="0" y="0"/>
                </a:moveTo>
                <a:lnTo>
                  <a:pt x="486" y="0"/>
                </a:lnTo>
                <a:lnTo>
                  <a:pt x="621" y="10000"/>
                </a:lnTo>
                <a:cubicBezTo>
                  <a:pt x="666" y="6667"/>
                  <a:pt x="712" y="3333"/>
                  <a:pt x="757" y="0"/>
                </a:cubicBezTo>
                <a:lnTo>
                  <a:pt x="4977" y="0"/>
                </a:lnTo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76393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508" y="1905001"/>
            <a:ext cx="10366800" cy="2225262"/>
          </a:xfrm>
        </p:spPr>
        <p:txBody>
          <a:bodyPr anchor="ctr"/>
          <a:lstStyle>
            <a:lvl1pPr>
              <a:lnSpc>
                <a:spcPct val="95000"/>
              </a:lnSpc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11441" y="4620890"/>
            <a:ext cx="10369051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11508" y="1732950"/>
            <a:ext cx="10369051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3999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-1270000" y="2959100"/>
            <a:ext cx="65" cy="3023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37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8223684" y="2904236"/>
            <a:ext cx="3068713" cy="274675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defRPr lang="en-US" sz="1700" i="0" dirty="0" smtClean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02208" y="2940813"/>
            <a:ext cx="6117069" cy="2946231"/>
          </a:xfrm>
        </p:spPr>
        <p:txBody>
          <a:bodyPr/>
          <a:lstStyle>
            <a:lvl1pPr marL="0" algn="r" defTabSz="914400" rtl="0" eaLnBrk="1" latinLnBrk="0" hangingPunct="1">
              <a:lnSpc>
                <a:spcPct val="70000"/>
              </a:lnSpc>
              <a:buNone/>
              <a:defRPr lang="en-US" sz="70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640431" y="2769834"/>
            <a:ext cx="0" cy="288115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9E3085-A0AF-2F49-90EE-52FB15584E6C}"/>
              </a:ext>
            </a:extLst>
          </p:cNvPr>
          <p:cNvCxnSpPr/>
          <p:nvPr userDrawn="1"/>
        </p:nvCxnSpPr>
        <p:spPr>
          <a:xfrm>
            <a:off x="7684952" y="2769834"/>
            <a:ext cx="0" cy="288115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853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 userDrawn="1"/>
        </p:nvSpPr>
        <p:spPr>
          <a:xfrm>
            <a:off x="10886832" y="6589188"/>
            <a:ext cx="390769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fld id="{12EB7FDA-3CFA-48E9-9A35-E50E94D3505F}" type="slidenum">
              <a:rPr lang="en-US" sz="8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pPr algn="r"/>
              <a:t>‹#›</a:t>
            </a:fld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577967"/>
            <a:ext cx="6705600" cy="134332"/>
          </a:xfrm>
        </p:spPr>
        <p:txBody>
          <a:bodyPr wrap="square" anchor="b">
            <a:spAutoFit/>
          </a:bodyPr>
          <a:lstStyle>
            <a:lvl1pPr>
              <a:defRPr sz="8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1"/>
            <a:ext cx="12192000" cy="6908105"/>
            <a:chOff x="0" y="0"/>
            <a:chExt cx="9144000" cy="6908105"/>
          </a:xfrm>
        </p:grpSpPr>
        <p:grpSp>
          <p:nvGrpSpPr>
            <p:cNvPr id="30" name="Group 29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9144000" cy="6858000"/>
            </a:xfrm>
            <a:solidFill>
              <a:schemeClr val="bg1">
                <a:lumMod val="95000"/>
              </a:schemeClr>
            </a:solidFill>
          </p:grpSpPr>
          <p:sp>
            <p:nvSpPr>
              <p:cNvPr id="46" name="Rectangle 45"/>
              <p:cNvSpPr>
                <a:spLocks noChangeAspect="1"/>
              </p:cNvSpPr>
              <p:nvPr/>
            </p:nvSpPr>
            <p:spPr>
              <a:xfrm>
                <a:off x="0" y="0"/>
                <a:ext cx="6858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>
                <a:off x="8458200" y="0"/>
                <a:ext cx="6858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8" name="Rectangle 47"/>
              <p:cNvSpPr>
                <a:spLocks noChangeAspect="1"/>
              </p:cNvSpPr>
              <p:nvPr/>
            </p:nvSpPr>
            <p:spPr>
              <a:xfrm>
                <a:off x="0" y="0"/>
                <a:ext cx="8458200" cy="685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0" y="6172200"/>
                <a:ext cx="9144000" cy="685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</p:grpSp>
        <p:cxnSp>
          <p:nvCxnSpPr>
            <p:cNvPr id="31" name="Straight Connector 30"/>
            <p:cNvCxnSpPr/>
            <p:nvPr userDrawn="1"/>
          </p:nvCxnSpPr>
          <p:spPr>
            <a:xfrm flipV="1">
              <a:off x="685800" y="0"/>
              <a:ext cx="0" cy="6858001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flipV="1">
              <a:off x="8458200" y="0"/>
              <a:ext cx="0" cy="6858001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 userDrawn="1"/>
          </p:nvGrpSpPr>
          <p:grpSpPr>
            <a:xfrm>
              <a:off x="5715000" y="0"/>
              <a:ext cx="457200" cy="6908105"/>
              <a:chOff x="2956470" y="50104"/>
              <a:chExt cx="457200" cy="6858001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29564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34136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/>
            <p:nvPr userDrawn="1"/>
          </p:nvCxnSpPr>
          <p:spPr>
            <a:xfrm rot="5400000" flipV="1">
              <a:off x="4572000" y="-3886200"/>
              <a:ext cx="0" cy="9144000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 userDrawn="1"/>
          </p:nvGrpSpPr>
          <p:grpSpPr>
            <a:xfrm>
              <a:off x="0" y="1143000"/>
              <a:ext cx="9144000" cy="914400"/>
              <a:chOff x="0" y="1143000"/>
              <a:chExt cx="9144000" cy="914400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 userDrawn="1"/>
          </p:nvGrpSpPr>
          <p:grpSpPr>
            <a:xfrm>
              <a:off x="0" y="2971800"/>
              <a:ext cx="9144000" cy="914400"/>
              <a:chOff x="0" y="1143000"/>
              <a:chExt cx="9144000" cy="91440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 userDrawn="1"/>
          </p:nvGrpSpPr>
          <p:grpSpPr>
            <a:xfrm>
              <a:off x="0" y="4800602"/>
              <a:ext cx="9144000" cy="914400"/>
              <a:chOff x="0" y="1143000"/>
              <a:chExt cx="91440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 userDrawn="1"/>
          </p:nvGrpSpPr>
          <p:grpSpPr>
            <a:xfrm>
              <a:off x="2971800" y="0"/>
              <a:ext cx="457200" cy="6908105"/>
              <a:chOff x="2956470" y="50104"/>
              <a:chExt cx="457200" cy="6858001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flipV="1">
                <a:off x="29564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34136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88860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or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157507" y="258983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256638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2157507" y="3504241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5" name="Text Placeholder 29"/>
          <p:cNvSpPr>
            <a:spLocks noGrp="1"/>
          </p:cNvSpPr>
          <p:nvPr>
            <p:ph type="body" sz="quarter" idx="30" hasCustomPrompt="1"/>
          </p:nvPr>
        </p:nvSpPr>
        <p:spPr>
          <a:xfrm>
            <a:off x="914400" y="3480794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2157507" y="441864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7" name="Text Placeholder 29"/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39519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8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7643907" y="258983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9" name="Text Placeholder 29"/>
          <p:cNvSpPr>
            <a:spLocks noGrp="1"/>
          </p:cNvSpPr>
          <p:nvPr>
            <p:ph type="body" sz="quarter" idx="34" hasCustomPrompt="1"/>
          </p:nvPr>
        </p:nvSpPr>
        <p:spPr>
          <a:xfrm>
            <a:off x="6400800" y="256638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00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7643907" y="3504241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1" name="Text Placeholder 29"/>
          <p:cNvSpPr>
            <a:spLocks noGrp="1"/>
          </p:cNvSpPr>
          <p:nvPr>
            <p:ph type="body" sz="quarter" idx="36" hasCustomPrompt="1"/>
          </p:nvPr>
        </p:nvSpPr>
        <p:spPr>
          <a:xfrm>
            <a:off x="6400800" y="3480794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02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7643907" y="441864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3" name="Text Placehold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6400800" y="439519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23B5B04-5E17-D640-81C3-D4B82468A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D31BE0-CD3A-E04E-A7FB-DB5B5BA20F1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0E21A4-2E8D-074F-9AC0-6CC72988CEF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515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3"/>
          <p:cNvSpPr>
            <a:spLocks noGrp="1"/>
          </p:cNvSpPr>
          <p:nvPr>
            <p:ph sz="quarter" idx="15"/>
          </p:nvPr>
        </p:nvSpPr>
        <p:spPr>
          <a:xfrm>
            <a:off x="914400" y="2073443"/>
            <a:ext cx="4876800" cy="36576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Content Placeholder 13"/>
          <p:cNvSpPr>
            <a:spLocks noGrp="1"/>
          </p:cNvSpPr>
          <p:nvPr>
            <p:ph sz="quarter" idx="16"/>
          </p:nvPr>
        </p:nvSpPr>
        <p:spPr>
          <a:xfrm>
            <a:off x="6400800" y="2073443"/>
            <a:ext cx="4876800" cy="36576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544534-439F-AC4D-8175-3A0054377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09DF341-20B3-E346-8FF0-76CE642F753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430E6-55F7-9645-B1AD-7A36482991AF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33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83443"/>
            <a:ext cx="6705600" cy="36199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8229600" y="2083443"/>
            <a:ext cx="3048000" cy="3619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AC143F5-5835-FF41-B347-AE8DD6C232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78496-797C-6A44-9F2A-6548E9769A5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0963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57400"/>
            <a:ext cx="3048000" cy="3657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4572000" y="2057400"/>
            <a:ext cx="6705600" cy="3657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B87FA64-9DF7-8D4F-AF09-1AB2C5A5F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2948ED-1B22-8845-A0B4-BB068DE3F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5BAACCF-3F9D-8B43-96E7-088709E2432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30C6B5-36C4-2B45-81A5-1AEAF187248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754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57400"/>
            <a:ext cx="3048000" cy="3657600"/>
          </a:xfrm>
        </p:spPr>
        <p:txBody>
          <a:bodyPr/>
          <a:lstStyle>
            <a:lvl4pPr>
              <a:spcAft>
                <a:spcPts val="600"/>
              </a:spcAft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Content Placeholder 37"/>
          <p:cNvSpPr>
            <a:spLocks noGrp="1"/>
          </p:cNvSpPr>
          <p:nvPr>
            <p:ph sz="quarter" idx="16"/>
          </p:nvPr>
        </p:nvSpPr>
        <p:spPr>
          <a:xfrm>
            <a:off x="4572000" y="2057400"/>
            <a:ext cx="30480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8229600" y="2057400"/>
            <a:ext cx="30480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E5114E4-6AB8-AA4F-A8E8-C54E55AA61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D43117-3128-D24E-806D-357156928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030A223-6475-C340-ACC1-06799CD611C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C8E98D-8F15-4247-8D5D-7D5CD99265D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876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ADF050F-4B96-8F47-9ED5-126B6BB4A7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59F6DB-F72B-CD48-A567-A92CD37A8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ACC2408-BEEC-F148-B9BC-F196717E8C0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0E6F19-B158-8F4A-A1E8-F43562F62F56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7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 userDrawn="1">
            <p:ph type="chart" sz="quarter" idx="29" hasCustomPrompt="1"/>
          </p:nvPr>
        </p:nvSpPr>
        <p:spPr>
          <a:xfrm>
            <a:off x="914400" y="2057400"/>
            <a:ext cx="10363200" cy="40005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 from template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2D528D74-618E-334B-87B7-D7EDA262D7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7DC360-7098-D941-A67E-D28011BF65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745434D-4ACA-7B4C-A494-98A8512F0FA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BFCA18-7E9E-E74A-833D-B47F23A04116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301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5D0418A-ADC7-7C49-8916-57C1A6D29F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90282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668437"/>
            <a:ext cx="10363200" cy="914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82501"/>
            <a:ext cx="10363200" cy="44019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77729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5" r:id="rId3"/>
    <p:sldLayoutId id="2147483652" r:id="rId4"/>
    <p:sldLayoutId id="2147483654" r:id="rId5"/>
    <p:sldLayoutId id="2147483651" r:id="rId6"/>
    <p:sldLayoutId id="2147483659" r:id="rId7"/>
    <p:sldLayoutId id="2147483660" r:id="rId8"/>
    <p:sldLayoutId id="2147483661" r:id="rId9"/>
    <p:sldLayoutId id="2147483665" r:id="rId10"/>
    <p:sldLayoutId id="2147483666" r:id="rId11"/>
    <p:sldLayoutId id="2147483663" r:id="rId12"/>
    <p:sldLayoutId id="2147483664" r:id="rId13"/>
    <p:sldLayoutId id="2147483656" r:id="rId14"/>
  </p:sldLayoutIdLst>
  <p:hf sldNum="0" hd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1200"/>
        </a:spcAft>
        <a:buFont typeface="Arial" panose="020B0604020202020204" pitchFamily="34" charset="0"/>
        <a:buChar char="​"/>
        <a:defRPr sz="2400" b="0" i="1" kern="1200">
          <a:solidFill>
            <a:schemeClr val="accent1"/>
          </a:solidFill>
          <a:latin typeface="Georgia" panose="02040502050405020303" pitchFamily="18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9863" indent="-1698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75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​"/>
        <a:defRPr sz="1500" b="1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F26B43"/>
          </p15:clr>
        </p15:guide>
        <p15:guide id="2" pos="7104" userDrawn="1">
          <p15:clr>
            <a:srgbClr val="F26B43"/>
          </p15:clr>
        </p15:guide>
        <p15:guide id="3" orient="horz" pos="3912" userDrawn="1">
          <p15:clr>
            <a:srgbClr val="F26B43"/>
          </p15:clr>
        </p15:guide>
        <p15:guide id="4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hyperlink" Target="https://www.kaggle.com/datasets/alxmamaev/flowers-recognition?resource=downloa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99605" y="2011417"/>
            <a:ext cx="10375675" cy="2225262"/>
          </a:xfrm>
        </p:spPr>
        <p:txBody>
          <a:bodyPr/>
          <a:lstStyle/>
          <a:p>
            <a:r>
              <a:rPr lang="en-US" dirty="0"/>
              <a:t>Flower Recognition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439CF5-6E77-5347-98CE-228E3D96D5DD}"/>
              </a:ext>
            </a:extLst>
          </p:cNvPr>
          <p:cNvSpPr txBox="1"/>
          <p:nvPr/>
        </p:nvSpPr>
        <p:spPr>
          <a:xfrm flipH="1">
            <a:off x="899605" y="1146874"/>
            <a:ext cx="3719528" cy="4703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65075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36"/>
    </mc:Choice>
    <mc:Fallback xmlns="">
      <p:transition spd="slow" advTm="96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DBB4-C2ED-6345-A9E1-8083A87F269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92504" y="798181"/>
            <a:ext cx="8293769" cy="451948"/>
          </a:xfrm>
        </p:spPr>
        <p:txBody>
          <a:bodyPr/>
          <a:lstStyle/>
          <a:p>
            <a:pPr algn="l"/>
            <a:r>
              <a:rPr lang="en-US" sz="2400" b="0" dirty="0">
                <a:effectLst/>
                <a:latin typeface="Roboto" panose="02000000000000000000" pitchFamily="2" charset="0"/>
              </a:rPr>
              <a:t>Model 1: Three-layer convolution model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17FA44-3DBF-CE8D-5055-CB035485B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D853515-5CAF-2B4D-9D77-FBADC4A82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284" y="1634583"/>
            <a:ext cx="8654381" cy="396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88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DBB4-C2ED-6345-A9E1-8083A87F269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44378" y="862350"/>
            <a:ext cx="8293769" cy="451948"/>
          </a:xfrm>
        </p:spPr>
        <p:txBody>
          <a:bodyPr/>
          <a:lstStyle/>
          <a:p>
            <a:pPr algn="l"/>
            <a:r>
              <a:rPr lang="en-US" sz="2400" b="0" dirty="0">
                <a:effectLst/>
                <a:latin typeface="Roboto" panose="02000000000000000000" pitchFamily="2" charset="0"/>
              </a:rPr>
              <a:t>Model 1: Three-layer convolution model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17FA44-3DBF-CE8D-5055-CB035485B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9FFE19F-E420-B9BE-A8B5-02501E4B6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593" y="1831258"/>
            <a:ext cx="8172472" cy="374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62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DBB4-C2ED-6345-A9E1-8083A87F269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368968" y="152400"/>
            <a:ext cx="8293769" cy="451948"/>
          </a:xfrm>
        </p:spPr>
        <p:txBody>
          <a:bodyPr/>
          <a:lstStyle/>
          <a:p>
            <a:pPr algn="l"/>
            <a:r>
              <a:rPr lang="en-US" sz="2400" dirty="0">
                <a:latin typeface="Times" pitchFamily="2" charset="0"/>
              </a:rPr>
              <a:t>Models &amp; Comparisons</a:t>
            </a:r>
          </a:p>
          <a:p>
            <a:pPr algn="l"/>
            <a:endParaRPr lang="en-US" sz="3200" dirty="0">
              <a:latin typeface="Times" pitchFamily="2" charset="0"/>
            </a:endParaRPr>
          </a:p>
          <a:p>
            <a:pPr algn="l"/>
            <a:r>
              <a:rPr lang="en-US" sz="3200" b="0" i="0" dirty="0">
                <a:effectLst/>
                <a:latin typeface="Roboto" panose="02000000000000000000" pitchFamily="2" charset="0"/>
              </a:rPr>
              <a:t>Model 2: MobileNetV3</a:t>
            </a:r>
          </a:p>
          <a:p>
            <a:pPr algn="l"/>
            <a:endParaRPr lang="en-US" sz="3200" b="0" dirty="0">
              <a:effectLst/>
              <a:latin typeface="Roboto" panose="02000000000000000000" pitchFamily="2" charset="0"/>
            </a:endParaRPr>
          </a:p>
          <a:p>
            <a:pPr algn="l"/>
            <a:endParaRPr lang="en-US" sz="3200" dirty="0">
              <a:latin typeface="Times" pitchFamily="2" charset="0"/>
            </a:endParaRPr>
          </a:p>
          <a:p>
            <a:pPr algn="l"/>
            <a:endParaRPr lang="en-US" sz="3200" dirty="0">
              <a:latin typeface="Times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17FA44-3DBF-CE8D-5055-CB035485B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90B3CF9-3363-9D16-81BE-858DFAD69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2" y="1525779"/>
            <a:ext cx="10244220" cy="494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DBB4-C2ED-6345-A9E1-8083A87F269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368968" y="152400"/>
            <a:ext cx="8293769" cy="451948"/>
          </a:xfrm>
        </p:spPr>
        <p:txBody>
          <a:bodyPr/>
          <a:lstStyle/>
          <a:p>
            <a:pPr algn="l"/>
            <a:r>
              <a:rPr lang="en-US" sz="2400" dirty="0">
                <a:latin typeface="Times" pitchFamily="2" charset="0"/>
              </a:rPr>
              <a:t>Models &amp; Comparisons:</a:t>
            </a:r>
          </a:p>
          <a:p>
            <a:pPr algn="l"/>
            <a:r>
              <a:rPr lang="en-US" sz="3200" b="0" i="0" dirty="0">
                <a:effectLst/>
                <a:latin typeface="Roboto" panose="02000000000000000000" pitchFamily="2" charset="0"/>
              </a:rPr>
              <a:t>Model 2: MobileNetV3</a:t>
            </a:r>
          </a:p>
          <a:p>
            <a:pPr algn="l"/>
            <a:endParaRPr lang="en-US" sz="3200" b="0" dirty="0">
              <a:effectLst/>
              <a:latin typeface="Roboto" panose="02000000000000000000" pitchFamily="2" charset="0"/>
            </a:endParaRPr>
          </a:p>
          <a:p>
            <a:pPr algn="l"/>
            <a:endParaRPr lang="en-US" sz="3200" dirty="0">
              <a:latin typeface="Times" pitchFamily="2" charset="0"/>
            </a:endParaRPr>
          </a:p>
          <a:p>
            <a:pPr algn="l"/>
            <a:endParaRPr lang="en-US" sz="3200" dirty="0">
              <a:latin typeface="Times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17FA44-3DBF-CE8D-5055-CB035485B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6F6D54C-78C4-03C5-0858-4F18761B7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60" y="1235242"/>
            <a:ext cx="10257140" cy="519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DBB4-C2ED-6345-A9E1-8083A87F269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336883" y="937079"/>
            <a:ext cx="8293769" cy="451948"/>
          </a:xfrm>
        </p:spPr>
        <p:txBody>
          <a:bodyPr/>
          <a:lstStyle/>
          <a:p>
            <a:pPr algn="l"/>
            <a:r>
              <a:rPr lang="en-US" sz="3200" b="0" i="0" dirty="0">
                <a:effectLst/>
                <a:latin typeface="Roboto" panose="02000000000000000000" pitchFamily="2" charset="0"/>
              </a:rPr>
              <a:t>Model 2: MobileNetV3</a:t>
            </a:r>
          </a:p>
          <a:p>
            <a:pPr algn="l"/>
            <a:endParaRPr lang="en-US" sz="3200" b="0" dirty="0">
              <a:effectLst/>
              <a:latin typeface="Roboto" panose="02000000000000000000" pitchFamily="2" charset="0"/>
            </a:endParaRPr>
          </a:p>
          <a:p>
            <a:pPr algn="l"/>
            <a:endParaRPr lang="en-US" sz="3200" dirty="0">
              <a:latin typeface="Times" pitchFamily="2" charset="0"/>
            </a:endParaRPr>
          </a:p>
          <a:p>
            <a:pPr algn="l"/>
            <a:endParaRPr lang="en-US" sz="3200" dirty="0">
              <a:latin typeface="Times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17FA44-3DBF-CE8D-5055-CB035485B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35AEA65-E221-2F25-6BF6-6A7ECB20C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53" y="1700559"/>
            <a:ext cx="9076894" cy="419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34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DBB4-C2ED-6345-A9E1-8083A87F269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505325" y="970547"/>
            <a:ext cx="8293769" cy="451948"/>
          </a:xfrm>
        </p:spPr>
        <p:txBody>
          <a:bodyPr/>
          <a:lstStyle/>
          <a:p>
            <a:pPr algn="l"/>
            <a:r>
              <a:rPr lang="en-US" sz="3200" b="0" i="0" dirty="0">
                <a:effectLst/>
                <a:latin typeface="Roboto" panose="02000000000000000000" pitchFamily="2" charset="0"/>
              </a:rPr>
              <a:t>Model 2: MobileNetV3</a:t>
            </a:r>
          </a:p>
          <a:p>
            <a:pPr algn="l"/>
            <a:endParaRPr lang="en-US" sz="3200" b="0" dirty="0">
              <a:effectLst/>
              <a:latin typeface="Roboto" panose="02000000000000000000" pitchFamily="2" charset="0"/>
            </a:endParaRPr>
          </a:p>
          <a:p>
            <a:pPr algn="l"/>
            <a:endParaRPr lang="en-US" sz="3200" dirty="0">
              <a:latin typeface="Times" pitchFamily="2" charset="0"/>
            </a:endParaRPr>
          </a:p>
          <a:p>
            <a:pPr algn="l"/>
            <a:endParaRPr lang="en-US" sz="3200" dirty="0">
              <a:latin typeface="Times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17FA44-3DBF-CE8D-5055-CB035485B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CA941F0-2420-E145-2EDB-2B63CFA03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853" y="1650781"/>
            <a:ext cx="9256294" cy="428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48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DBB4-C2ED-6345-A9E1-8083A87F269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368968" y="152400"/>
            <a:ext cx="8293769" cy="451948"/>
          </a:xfrm>
        </p:spPr>
        <p:txBody>
          <a:bodyPr/>
          <a:lstStyle/>
          <a:p>
            <a:pPr algn="l"/>
            <a:r>
              <a:rPr lang="en-US" sz="2400" dirty="0">
                <a:latin typeface="Times" pitchFamily="2" charset="0"/>
              </a:rPr>
              <a:t>Models &amp; Comparisons:</a:t>
            </a:r>
          </a:p>
          <a:p>
            <a:pPr algn="l"/>
            <a:endParaRPr lang="en-US" sz="3200" dirty="0">
              <a:latin typeface="Times" pitchFamily="2" charset="0"/>
            </a:endParaRPr>
          </a:p>
          <a:p>
            <a:pPr algn="l"/>
            <a:r>
              <a:rPr lang="en-US" sz="3200" b="0" i="0" dirty="0">
                <a:effectLst/>
                <a:latin typeface="Roboto" panose="02000000000000000000" pitchFamily="2" charset="0"/>
              </a:rPr>
              <a:t>Model 3: ResNet50</a:t>
            </a:r>
          </a:p>
          <a:p>
            <a:pPr algn="l"/>
            <a:endParaRPr lang="en-US" sz="3200" b="0" i="0" dirty="0">
              <a:effectLst/>
              <a:latin typeface="Roboto" panose="02000000000000000000" pitchFamily="2" charset="0"/>
            </a:endParaRPr>
          </a:p>
          <a:p>
            <a:pPr algn="l"/>
            <a:endParaRPr lang="en-US" sz="3200" b="0" dirty="0">
              <a:effectLst/>
              <a:latin typeface="Roboto" panose="02000000000000000000" pitchFamily="2" charset="0"/>
            </a:endParaRPr>
          </a:p>
          <a:p>
            <a:pPr algn="l"/>
            <a:endParaRPr lang="en-US" sz="3200" dirty="0">
              <a:latin typeface="Times" pitchFamily="2" charset="0"/>
            </a:endParaRPr>
          </a:p>
          <a:p>
            <a:pPr algn="l"/>
            <a:endParaRPr lang="en-US" sz="3200" dirty="0">
              <a:latin typeface="Times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17FA44-3DBF-CE8D-5055-CB035485B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07762DA-053A-5393-D12F-E5BB5B9B44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668379"/>
            <a:ext cx="10439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DBB4-C2ED-6345-A9E1-8083A87F269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368968" y="152400"/>
            <a:ext cx="8293769" cy="451948"/>
          </a:xfrm>
        </p:spPr>
        <p:txBody>
          <a:bodyPr/>
          <a:lstStyle/>
          <a:p>
            <a:pPr algn="l"/>
            <a:r>
              <a:rPr lang="en-US" sz="2400" dirty="0">
                <a:latin typeface="Times" pitchFamily="2" charset="0"/>
              </a:rPr>
              <a:t>Models &amp; Comparisons:</a:t>
            </a:r>
          </a:p>
          <a:p>
            <a:pPr algn="l"/>
            <a:endParaRPr lang="en-US" sz="3200" dirty="0">
              <a:latin typeface="Times" pitchFamily="2" charset="0"/>
            </a:endParaRPr>
          </a:p>
          <a:p>
            <a:pPr algn="l"/>
            <a:r>
              <a:rPr lang="en-US" sz="3200" b="0" i="0" dirty="0">
                <a:effectLst/>
                <a:latin typeface="Roboto" panose="02000000000000000000" pitchFamily="2" charset="0"/>
              </a:rPr>
              <a:t>Model 3: ResNet50</a:t>
            </a:r>
          </a:p>
          <a:p>
            <a:pPr algn="l"/>
            <a:endParaRPr lang="en-US" sz="3200" b="0" i="0" dirty="0">
              <a:effectLst/>
              <a:latin typeface="Roboto" panose="02000000000000000000" pitchFamily="2" charset="0"/>
            </a:endParaRPr>
          </a:p>
          <a:p>
            <a:pPr algn="l"/>
            <a:endParaRPr lang="en-US" sz="3200" b="0" dirty="0">
              <a:effectLst/>
              <a:latin typeface="Roboto" panose="02000000000000000000" pitchFamily="2" charset="0"/>
            </a:endParaRPr>
          </a:p>
          <a:p>
            <a:pPr algn="l"/>
            <a:endParaRPr lang="en-US" sz="3200" dirty="0">
              <a:latin typeface="Times" pitchFamily="2" charset="0"/>
            </a:endParaRPr>
          </a:p>
          <a:p>
            <a:pPr algn="l"/>
            <a:endParaRPr lang="en-US" sz="3200" dirty="0">
              <a:latin typeface="Times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17FA44-3DBF-CE8D-5055-CB035485B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D754758-D7E0-4C75-B61E-717149DD9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499772"/>
            <a:ext cx="10058400" cy="506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3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DBB4-C2ED-6345-A9E1-8083A87F269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304799" y="228934"/>
            <a:ext cx="8293769" cy="451948"/>
          </a:xfrm>
        </p:spPr>
        <p:txBody>
          <a:bodyPr/>
          <a:lstStyle/>
          <a:p>
            <a:pPr algn="l"/>
            <a:r>
              <a:rPr lang="en-US" sz="2400" dirty="0">
                <a:latin typeface="Times" pitchFamily="2" charset="0"/>
              </a:rPr>
              <a:t>Models &amp; Comparisons:</a:t>
            </a:r>
          </a:p>
          <a:p>
            <a:pPr algn="l"/>
            <a:endParaRPr lang="en-US" sz="3200" dirty="0">
              <a:latin typeface="Times" pitchFamily="2" charset="0"/>
            </a:endParaRPr>
          </a:p>
          <a:p>
            <a:pPr algn="l"/>
            <a:r>
              <a:rPr lang="en-US" sz="3200" b="0" i="0" dirty="0">
                <a:effectLst/>
                <a:latin typeface="Roboto" panose="02000000000000000000" pitchFamily="2" charset="0"/>
              </a:rPr>
              <a:t>Model 3: ResNet50</a:t>
            </a:r>
          </a:p>
          <a:p>
            <a:pPr algn="l"/>
            <a:endParaRPr lang="en-US" sz="3200" b="0" i="0" dirty="0">
              <a:effectLst/>
              <a:latin typeface="Roboto" panose="02000000000000000000" pitchFamily="2" charset="0"/>
            </a:endParaRPr>
          </a:p>
          <a:p>
            <a:pPr algn="l"/>
            <a:endParaRPr lang="en-US" sz="3200" b="0" dirty="0">
              <a:effectLst/>
              <a:latin typeface="Roboto" panose="02000000000000000000" pitchFamily="2" charset="0"/>
            </a:endParaRPr>
          </a:p>
          <a:p>
            <a:pPr algn="l"/>
            <a:endParaRPr lang="en-US" sz="3200" dirty="0">
              <a:latin typeface="Times" pitchFamily="2" charset="0"/>
            </a:endParaRPr>
          </a:p>
          <a:p>
            <a:pPr algn="l"/>
            <a:endParaRPr lang="en-US" sz="3200" dirty="0">
              <a:latin typeface="Times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17FA44-3DBF-CE8D-5055-CB035485B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7D23E336-E430-943A-9B86-A9D9910E8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663700"/>
            <a:ext cx="91059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28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DBB4-C2ED-6345-A9E1-8083A87F269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368968" y="296779"/>
            <a:ext cx="8293769" cy="451948"/>
          </a:xfrm>
        </p:spPr>
        <p:txBody>
          <a:bodyPr/>
          <a:lstStyle/>
          <a:p>
            <a:pPr algn="l"/>
            <a:r>
              <a:rPr lang="en-US" sz="2400" dirty="0">
                <a:latin typeface="Times" pitchFamily="2" charset="0"/>
              </a:rPr>
              <a:t>Models &amp; Comparisons:</a:t>
            </a:r>
          </a:p>
          <a:p>
            <a:pPr algn="l"/>
            <a:endParaRPr lang="en-US" sz="3200" dirty="0">
              <a:latin typeface="Times" pitchFamily="2" charset="0"/>
            </a:endParaRPr>
          </a:p>
          <a:p>
            <a:pPr algn="l"/>
            <a:r>
              <a:rPr lang="en-US" sz="3200" b="0" i="0" dirty="0">
                <a:effectLst/>
                <a:latin typeface="Roboto" panose="02000000000000000000" pitchFamily="2" charset="0"/>
              </a:rPr>
              <a:t>Model 3: ResNet50</a:t>
            </a:r>
          </a:p>
          <a:p>
            <a:pPr algn="l"/>
            <a:endParaRPr lang="en-US" sz="3200" b="0" i="0" dirty="0">
              <a:effectLst/>
              <a:latin typeface="Roboto" panose="02000000000000000000" pitchFamily="2" charset="0"/>
            </a:endParaRPr>
          </a:p>
          <a:p>
            <a:pPr algn="l"/>
            <a:endParaRPr lang="en-US" sz="3200" b="0" dirty="0">
              <a:effectLst/>
              <a:latin typeface="Roboto" panose="02000000000000000000" pitchFamily="2" charset="0"/>
            </a:endParaRPr>
          </a:p>
          <a:p>
            <a:pPr algn="l"/>
            <a:endParaRPr lang="en-US" sz="3200" dirty="0">
              <a:latin typeface="Times" pitchFamily="2" charset="0"/>
            </a:endParaRPr>
          </a:p>
          <a:p>
            <a:pPr algn="l"/>
            <a:endParaRPr lang="en-US" sz="3200" dirty="0">
              <a:latin typeface="Times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17FA44-3DBF-CE8D-5055-CB035485B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D479F0E-6B95-B3ED-E907-9D26D172F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63700"/>
            <a:ext cx="91440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10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DBB4-C2ED-6345-A9E1-8083A87F269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914400" y="967905"/>
            <a:ext cx="8293769" cy="451948"/>
          </a:xfrm>
        </p:spPr>
        <p:txBody>
          <a:bodyPr/>
          <a:lstStyle/>
          <a:p>
            <a:pPr algn="l"/>
            <a:r>
              <a:rPr lang="en-US" sz="3200" dirty="0">
                <a:latin typeface="Times" pitchFamily="2" charset="0"/>
              </a:rPr>
              <a:t>Overview – Cardio Good Fitness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CC969-F6B3-FBBB-0B92-F35C7CE1256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4400" y="1971148"/>
            <a:ext cx="10619874" cy="3619982"/>
          </a:xfrm>
        </p:spPr>
        <p:txBody>
          <a:bodyPr/>
          <a:lstStyle/>
          <a:p>
            <a:pPr>
              <a:buNone/>
            </a:pPr>
            <a:r>
              <a:rPr lang="en-US" sz="2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Dataset: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Flowers Recognition from </a:t>
            </a:r>
            <a:r>
              <a:rPr lang="en-US" i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aggle:</a:t>
            </a:r>
            <a:r>
              <a:rPr lang="en-US" i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https://www.kaggle.com/datasets/alxmamaev/flowers-recognition?resource=download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abeled 4242 images of flowers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ive classes of flowers: chamomile, tulip, rose, sunflower, dandelion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endParaRPr lang="en-US" b="0" i="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None/>
            </a:pPr>
            <a:endParaRPr lang="en-US" i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B7DE4BD-934A-19FF-1209-0C7C5FAE5A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1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"/>
    </mc:Choice>
    <mc:Fallback xmlns="">
      <p:transition spd="slow" advTm="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DBB4-C2ED-6345-A9E1-8083A87F269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334537" y="266701"/>
            <a:ext cx="8293769" cy="451948"/>
          </a:xfrm>
        </p:spPr>
        <p:txBody>
          <a:bodyPr/>
          <a:lstStyle/>
          <a:p>
            <a:pPr algn="l"/>
            <a:r>
              <a:rPr lang="en-US" sz="3200" dirty="0">
                <a:latin typeface="Times" pitchFamily="2" charset="0"/>
              </a:rPr>
              <a:t>Results &amp; Analysis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17FA44-3DBF-CE8D-5055-CB035485B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7DA42C9-7092-7E0E-E5EB-7CDC790F9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93" y="958739"/>
            <a:ext cx="10134007" cy="534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9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DBB4-C2ED-6345-A9E1-8083A87F269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73769" y="833855"/>
            <a:ext cx="9737558" cy="451948"/>
          </a:xfrm>
        </p:spPr>
        <p:txBody>
          <a:bodyPr/>
          <a:lstStyle/>
          <a:p>
            <a:pPr algn="l"/>
            <a:r>
              <a:rPr lang="en-US" sz="3200" dirty="0">
                <a:latin typeface="Times" pitchFamily="2" charset="0"/>
              </a:rPr>
              <a:t>Results &amp; Analysis – </a:t>
            </a:r>
            <a:r>
              <a:rPr lang="en-US" sz="2800" dirty="0">
                <a:latin typeface="Times" pitchFamily="2" charset="0"/>
              </a:rPr>
              <a:t>Correct &amp; Incorrect Predictions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17FA44-3DBF-CE8D-5055-CB035485B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5179D00-3FCF-0CD4-4357-ECE9AD11F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94" y="1684086"/>
            <a:ext cx="5130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5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17FA44-3DBF-CE8D-5055-CB035485B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BE6FDAF4-2D4C-A289-AC12-1A52ACC56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536" y="0"/>
            <a:ext cx="50211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3FFC42D-E2F3-52CA-85E6-76C7CF983E39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08548" y="914065"/>
            <a:ext cx="9737558" cy="451948"/>
          </a:xfrm>
        </p:spPr>
        <p:txBody>
          <a:bodyPr/>
          <a:lstStyle/>
          <a:p>
            <a:pPr algn="l"/>
            <a:r>
              <a:rPr lang="en-US" sz="3200" dirty="0">
                <a:latin typeface="Times" pitchFamily="2" charset="0"/>
              </a:rPr>
              <a:t>Results &amp; Analysis: </a:t>
            </a:r>
          </a:p>
          <a:p>
            <a:pPr algn="l"/>
            <a:endParaRPr lang="en-US" sz="3200" dirty="0">
              <a:latin typeface="Times" pitchFamily="2" charset="0"/>
            </a:endParaRPr>
          </a:p>
          <a:p>
            <a:pPr algn="l"/>
            <a:r>
              <a:rPr lang="en-US" sz="3200" dirty="0">
                <a:latin typeface="Times" pitchFamily="2" charset="0"/>
              </a:rPr>
              <a:t>Correct Predictions </a:t>
            </a:r>
          </a:p>
        </p:txBody>
      </p:sp>
    </p:spTree>
    <p:extLst>
      <p:ext uri="{BB962C8B-B14F-4D97-AF65-F5344CB8AC3E}">
        <p14:creationId xmlns:p14="http://schemas.microsoft.com/office/powerpoint/2010/main" val="11328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17FA44-3DBF-CE8D-5055-CB035485B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303E894-A923-5104-6D87-788F2F72A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804" y="0"/>
            <a:ext cx="50962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914C776-830D-7509-8274-E8DE9182346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08548" y="914065"/>
            <a:ext cx="9737558" cy="451948"/>
          </a:xfrm>
        </p:spPr>
        <p:txBody>
          <a:bodyPr/>
          <a:lstStyle/>
          <a:p>
            <a:pPr algn="l"/>
            <a:r>
              <a:rPr lang="en-US" sz="3200" dirty="0">
                <a:latin typeface="Times" pitchFamily="2" charset="0"/>
              </a:rPr>
              <a:t>Results &amp; Analysis: </a:t>
            </a:r>
          </a:p>
          <a:p>
            <a:pPr algn="l"/>
            <a:endParaRPr lang="en-US" sz="3200" dirty="0">
              <a:latin typeface="Times" pitchFamily="2" charset="0"/>
            </a:endParaRPr>
          </a:p>
          <a:p>
            <a:pPr algn="l"/>
            <a:r>
              <a:rPr lang="en-US" sz="3200" dirty="0">
                <a:latin typeface="Times" pitchFamily="2" charset="0"/>
              </a:rPr>
              <a:t>Incorrect Predictions </a:t>
            </a:r>
          </a:p>
        </p:txBody>
      </p:sp>
    </p:spTree>
    <p:extLst>
      <p:ext uri="{BB962C8B-B14F-4D97-AF65-F5344CB8AC3E}">
        <p14:creationId xmlns:p14="http://schemas.microsoft.com/office/powerpoint/2010/main" val="43519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DBB4-C2ED-6345-A9E1-8083A87F269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914400" y="1135066"/>
            <a:ext cx="8293769" cy="451948"/>
          </a:xfrm>
        </p:spPr>
        <p:txBody>
          <a:bodyPr/>
          <a:lstStyle/>
          <a:p>
            <a:pPr algn="l"/>
            <a:r>
              <a:rPr lang="en-US" sz="3200" dirty="0">
                <a:latin typeface="Times" pitchFamily="2" charset="0"/>
              </a:rPr>
              <a:t>Models &amp; Analysis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17FA44-3DBF-CE8D-5055-CB035485B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235EC001-E779-9CBA-BF30-3DD2139A8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853461"/>
            <a:ext cx="5171574" cy="444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6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DBB4-C2ED-6345-A9E1-8083A87F269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914400" y="1135066"/>
            <a:ext cx="8293769" cy="451948"/>
          </a:xfrm>
        </p:spPr>
        <p:txBody>
          <a:bodyPr/>
          <a:lstStyle/>
          <a:p>
            <a:pPr algn="l"/>
            <a:r>
              <a:rPr lang="en-US" sz="3200" dirty="0">
                <a:latin typeface="Times" pitchFamily="2" charset="0"/>
              </a:rPr>
              <a:t>Conclusion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17FA44-3DBF-CE8D-5055-CB035485B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705FCD-F40A-CE13-2B43-8F43E2CCCA11}"/>
              </a:ext>
            </a:extLst>
          </p:cNvPr>
          <p:cNvSpPr txBox="1"/>
          <p:nvPr/>
        </p:nvSpPr>
        <p:spPr>
          <a:xfrm>
            <a:off x="1523999" y="2117558"/>
            <a:ext cx="5069305" cy="20215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Overfitting : ResNet50 model and MobileNetV3 model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Three-layer convolution model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Accuracy and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171957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99605" y="2011417"/>
            <a:ext cx="10375675" cy="2225262"/>
          </a:xfrm>
        </p:spPr>
        <p:txBody>
          <a:bodyPr/>
          <a:lstStyle/>
          <a:p>
            <a:r>
              <a:rPr lang="en-US" sz="6600" dirty="0"/>
              <a:t>Thank You 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439CF5-6E77-5347-98CE-228E3D96D5DD}"/>
              </a:ext>
            </a:extLst>
          </p:cNvPr>
          <p:cNvSpPr txBox="1"/>
          <p:nvPr/>
        </p:nvSpPr>
        <p:spPr>
          <a:xfrm flipH="1">
            <a:off x="899605" y="1146874"/>
            <a:ext cx="3719528" cy="335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DTSA</a:t>
            </a:r>
            <a:r>
              <a:rPr lang="zh-CN" altLang="en-US" sz="20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5510</a:t>
            </a:r>
            <a:endParaRPr lang="en-US" sz="20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70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36"/>
    </mc:Choice>
    <mc:Fallback xmlns="">
      <p:transition spd="slow" advTm="963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DBB4-C2ED-6345-A9E1-8083A87F269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914400" y="967905"/>
            <a:ext cx="8293769" cy="451948"/>
          </a:xfrm>
        </p:spPr>
        <p:txBody>
          <a:bodyPr/>
          <a:lstStyle/>
          <a:p>
            <a:pPr algn="l"/>
            <a:r>
              <a:rPr lang="en-US" sz="3200" dirty="0">
                <a:latin typeface="Times" pitchFamily="2" charset="0"/>
              </a:rPr>
              <a:t>Overview – Cardio Good Fitness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CC969-F6B3-FBBB-0B92-F35C7CE1256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4400" y="2157818"/>
            <a:ext cx="10619874" cy="36199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Supervised deep learning methods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Comparison of three models: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MobileNetV3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RestNet50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3 layers convolution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endParaRPr lang="en-US" b="0" i="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None/>
            </a:pPr>
            <a:endParaRPr lang="en-US" i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B7DE4BD-934A-19FF-1209-0C7C5FAE5A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7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"/>
    </mc:Choice>
    <mc:Fallback xmlns="">
      <p:transition spd="slow" advTm="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0CC0402-05CD-2C46-800B-AC43B0D90EAB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029368" y="1082505"/>
            <a:ext cx="10363200" cy="451948"/>
          </a:xfrm>
        </p:spPr>
        <p:txBody>
          <a:bodyPr/>
          <a:lstStyle/>
          <a:p>
            <a:pPr algn="l"/>
            <a:r>
              <a:rPr lang="en-US" sz="3200" dirty="0">
                <a:latin typeface="Times" pitchFamily="2" charset="0"/>
              </a:rPr>
              <a:t>Exploratory Data Analysis (EDA)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6936E8B-C86E-B2F3-9D3C-E3A0667734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6CE509-4566-79A1-6646-B0A5B748639D}"/>
              </a:ext>
            </a:extLst>
          </p:cNvPr>
          <p:cNvSpPr txBox="1"/>
          <p:nvPr/>
        </p:nvSpPr>
        <p:spPr>
          <a:xfrm>
            <a:off x="558800" y="2458015"/>
            <a:ext cx="956109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categories=['dandelion', 'daisy', 'sunflower', 'tulip', 'rose’]</a:t>
            </a:r>
          </a:p>
          <a:p>
            <a:endParaRPr lang="en-US" sz="2400" b="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b="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img_array</a:t>
            </a:r>
            <a:r>
              <a:rPr lang="en-US" sz="2400" b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=cv2.resize(</a:t>
            </a:r>
            <a:r>
              <a:rPr lang="en-US" sz="2400" b="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img_array</a:t>
            </a:r>
            <a:r>
              <a:rPr lang="en-US" sz="2400" b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,(150,150))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400" b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Visualize 10 random pictures</a:t>
            </a:r>
          </a:p>
          <a:p>
            <a:endParaRPr lang="en-US" sz="2000" b="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2F27F9-7A42-1554-C214-9A35854B5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137" y="152399"/>
            <a:ext cx="4081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4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52"/>
    </mc:Choice>
    <mc:Fallback xmlns="">
      <p:transition spd="slow" advTm="32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0CC0402-05CD-2C46-800B-AC43B0D90EAB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401053" y="861306"/>
            <a:ext cx="10363200" cy="451948"/>
          </a:xfrm>
        </p:spPr>
        <p:txBody>
          <a:bodyPr/>
          <a:lstStyle/>
          <a:p>
            <a:pPr algn="l"/>
            <a:r>
              <a:rPr lang="en-US" sz="3200" dirty="0">
                <a:latin typeface="Times" pitchFamily="2" charset="0"/>
              </a:rPr>
              <a:t>Exploratory Data Analysis (EDA) - Visualizations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6936E8B-C86E-B2F3-9D3C-E3A0667734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9CCF3A4-B95F-A491-55F6-68AA77AA6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425" y="2123018"/>
            <a:ext cx="8569706" cy="433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44E377-6358-1355-FCA1-42F8A55946B9}"/>
              </a:ext>
            </a:extLst>
          </p:cNvPr>
          <p:cNvSpPr txBox="1"/>
          <p:nvPr/>
        </p:nvSpPr>
        <p:spPr>
          <a:xfrm>
            <a:off x="628315" y="1402018"/>
            <a:ext cx="2816220" cy="335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Five class label </a:t>
            </a:r>
            <a:r>
              <a:rPr lang="en-US" sz="2000" dirty="0">
                <a:solidFill>
                  <a:schemeClr val="tx2"/>
                </a:solidFill>
              </a:rPr>
              <a:t>distribution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323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52"/>
    </mc:Choice>
    <mc:Fallback xmlns="">
      <p:transition spd="slow" advTm="32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0CC0402-05CD-2C46-800B-AC43B0D90EAB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863600" y="989643"/>
            <a:ext cx="10363200" cy="451948"/>
          </a:xfrm>
        </p:spPr>
        <p:txBody>
          <a:bodyPr/>
          <a:lstStyle/>
          <a:p>
            <a:pPr algn="l"/>
            <a:r>
              <a:rPr lang="en-US" sz="3200" dirty="0">
                <a:latin typeface="Times" pitchFamily="2" charset="0"/>
              </a:rPr>
              <a:t>Exploratory Data Analysis (EDA) - Visualizations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6936E8B-C86E-B2F3-9D3C-E3A0667734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A0FAD07-437C-56EB-2A65-7B6ED122A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728" y="1584158"/>
            <a:ext cx="5273842" cy="527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63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52"/>
    </mc:Choice>
    <mc:Fallback xmlns="">
      <p:transition spd="slow" advTm="32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DBB4-C2ED-6345-A9E1-8083A87F269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914400" y="1135066"/>
            <a:ext cx="8293769" cy="451948"/>
          </a:xfrm>
        </p:spPr>
        <p:txBody>
          <a:bodyPr/>
          <a:lstStyle/>
          <a:p>
            <a:pPr algn="l"/>
            <a:r>
              <a:rPr lang="en-US" sz="3200" dirty="0">
                <a:latin typeface="Times" pitchFamily="2" charset="0"/>
              </a:rPr>
              <a:t>Models &amp; Comparisons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17FA44-3DBF-CE8D-5055-CB035485B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99970C-A5E7-08D1-75C3-1609BCA22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583113"/>
            <a:ext cx="10706100" cy="387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38D4DD-AF72-A353-2B70-3A6B07655FC9}"/>
              </a:ext>
            </a:extLst>
          </p:cNvPr>
          <p:cNvSpPr txBox="1"/>
          <p:nvPr/>
        </p:nvSpPr>
        <p:spPr>
          <a:xfrm>
            <a:off x="742950" y="2004307"/>
            <a:ext cx="546784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0" dirty="0">
                <a:effectLst/>
                <a:latin typeface="Roboto" panose="02000000000000000000" pitchFamily="2" charset="0"/>
              </a:rPr>
              <a:t>image augmentation and randomization</a:t>
            </a:r>
          </a:p>
        </p:txBody>
      </p:sp>
    </p:spTree>
    <p:extLst>
      <p:ext uri="{BB962C8B-B14F-4D97-AF65-F5344CB8AC3E}">
        <p14:creationId xmlns:p14="http://schemas.microsoft.com/office/powerpoint/2010/main" val="271452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DBB4-C2ED-6345-A9E1-8083A87F269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368968" y="152400"/>
            <a:ext cx="8293769" cy="451948"/>
          </a:xfrm>
        </p:spPr>
        <p:txBody>
          <a:bodyPr/>
          <a:lstStyle/>
          <a:p>
            <a:pPr algn="l"/>
            <a:r>
              <a:rPr lang="en-US" sz="2400" dirty="0">
                <a:latin typeface="Times" pitchFamily="2" charset="0"/>
              </a:rPr>
              <a:t>Models &amp; Comparisons</a:t>
            </a:r>
          </a:p>
          <a:p>
            <a:pPr algn="l"/>
            <a:endParaRPr lang="en-US" sz="3200" dirty="0">
              <a:latin typeface="Times" pitchFamily="2" charset="0"/>
            </a:endParaRPr>
          </a:p>
          <a:p>
            <a:pPr algn="l"/>
            <a:r>
              <a:rPr lang="en-US" sz="3200" b="0" dirty="0">
                <a:effectLst/>
                <a:latin typeface="Roboto" panose="02000000000000000000" pitchFamily="2" charset="0"/>
              </a:rPr>
              <a:t>Model 1: Three-layer convolution model</a:t>
            </a:r>
          </a:p>
          <a:p>
            <a:pPr algn="l"/>
            <a:endParaRPr lang="en-US" sz="3200" dirty="0">
              <a:latin typeface="Times" pitchFamily="2" charset="0"/>
            </a:endParaRPr>
          </a:p>
          <a:p>
            <a:pPr algn="l"/>
            <a:endParaRPr lang="en-US" sz="3200" dirty="0">
              <a:latin typeface="Times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17FA44-3DBF-CE8D-5055-CB035485B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297661F-33E1-2798-383A-8D5457435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591" y="1604211"/>
            <a:ext cx="9367016" cy="510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DBB4-C2ED-6345-A9E1-8083A87F269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368968" y="152400"/>
            <a:ext cx="8293769" cy="451948"/>
          </a:xfrm>
        </p:spPr>
        <p:txBody>
          <a:bodyPr/>
          <a:lstStyle/>
          <a:p>
            <a:pPr algn="l"/>
            <a:r>
              <a:rPr lang="en-US" sz="2400" dirty="0">
                <a:latin typeface="Times" pitchFamily="2" charset="0"/>
              </a:rPr>
              <a:t>Models &amp; Comparisons</a:t>
            </a:r>
          </a:p>
          <a:p>
            <a:pPr algn="l"/>
            <a:endParaRPr lang="en-US" sz="3200" dirty="0">
              <a:latin typeface="Times" pitchFamily="2" charset="0"/>
            </a:endParaRPr>
          </a:p>
          <a:p>
            <a:pPr algn="l"/>
            <a:r>
              <a:rPr lang="en-US" sz="3200" b="0" dirty="0">
                <a:effectLst/>
                <a:latin typeface="Roboto" panose="02000000000000000000" pitchFamily="2" charset="0"/>
              </a:rPr>
              <a:t>Model 1: Three-layer convolution model</a:t>
            </a:r>
          </a:p>
          <a:p>
            <a:pPr algn="l"/>
            <a:endParaRPr lang="en-US" sz="3200" dirty="0">
              <a:latin typeface="Times" pitchFamily="2" charset="0"/>
            </a:endParaRPr>
          </a:p>
          <a:p>
            <a:pPr algn="l"/>
            <a:endParaRPr lang="en-US" sz="3200" dirty="0">
              <a:latin typeface="Times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17FA44-3DBF-CE8D-5055-CB035485B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930908B-B888-BFC8-DA62-B991957A8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4" y="1518978"/>
            <a:ext cx="9555103" cy="492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3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ophisticated Business">
  <a:themeElements>
    <a:clrScheme name="UTD 2019 Colors">
      <a:dk1>
        <a:srgbClr val="000000"/>
      </a:dk1>
      <a:lt1>
        <a:srgbClr val="FFFFFF"/>
      </a:lt1>
      <a:dk2>
        <a:srgbClr val="414141"/>
      </a:dk2>
      <a:lt2>
        <a:srgbClr val="E7E6E6"/>
      </a:lt2>
      <a:accent1>
        <a:srgbClr val="E87500"/>
      </a:accent1>
      <a:accent2>
        <a:srgbClr val="69BD28"/>
      </a:accent2>
      <a:accent3>
        <a:srgbClr val="00A0DE"/>
      </a:accent3>
      <a:accent4>
        <a:srgbClr val="FFB611"/>
      </a:accent4>
      <a:accent5>
        <a:srgbClr val="154734"/>
      </a:accent5>
      <a:accent6>
        <a:srgbClr val="5FE0B7"/>
      </a:accent6>
      <a:hlink>
        <a:srgbClr val="C8C8C8"/>
      </a:hlink>
      <a:folHlink>
        <a:srgbClr val="808080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none" lIns="228600" tIns="228600" rIns="228600" bIns="228600" rtlCol="0" anchor="ctr">
        <a:noAutofit/>
      </a:bodyPr>
      <a:lstStyle>
        <a:defPPr algn="ctr">
          <a:defRPr sz="1400" dirty="0" smtClean="0">
            <a:solidFill>
              <a:schemeClr val="bg1"/>
            </a:solidFill>
            <a:latin typeface="Franklin Gothic Demi Cond" panose="020B07060304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dirty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FFFFFF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FFFFFF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16493</TotalTime>
  <Words>460</Words>
  <Application>Microsoft Macintosh PowerPoint</Application>
  <PresentationFormat>Widescreen</PresentationFormat>
  <Paragraphs>95</Paragraphs>
  <Slides>26</Slides>
  <Notes>2</Notes>
  <HiddenSlides>0</HiddenSlides>
  <MMClips>24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Courier New</vt:lpstr>
      <vt:lpstr>Franklin Gothic Book</vt:lpstr>
      <vt:lpstr>Franklin Gothic Demi Cond</vt:lpstr>
      <vt:lpstr>Georgia</vt:lpstr>
      <vt:lpstr>Roboto</vt:lpstr>
      <vt:lpstr>Times</vt:lpstr>
      <vt:lpstr>Wingdings</vt:lpstr>
      <vt:lpstr>Sophisticated Business</vt:lpstr>
      <vt:lpstr>Flower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Duarte;Inc. 2014</dc:creator>
  <cp:lastModifiedBy>Hu, Yanke</cp:lastModifiedBy>
  <cp:revision>533</cp:revision>
  <cp:lastPrinted>2022-06-14T02:22:25Z</cp:lastPrinted>
  <dcterms:created xsi:type="dcterms:W3CDTF">2014-02-06T21:29:49Z</dcterms:created>
  <dcterms:modified xsi:type="dcterms:W3CDTF">2022-12-05T08:30:45Z</dcterms:modified>
</cp:coreProperties>
</file>